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9" r:id="rId4"/>
    <p:sldId id="270" r:id="rId5"/>
    <p:sldId id="271" r:id="rId6"/>
    <p:sldId id="259" r:id="rId7"/>
    <p:sldId id="257" r:id="rId8"/>
    <p:sldId id="258" r:id="rId9"/>
    <p:sldId id="262" r:id="rId10"/>
    <p:sldId id="263" r:id="rId11"/>
    <p:sldId id="261" r:id="rId12"/>
    <p:sldId id="265" r:id="rId13"/>
    <p:sldId id="266" r:id="rId14"/>
    <p:sldId id="267" r:id="rId15"/>
    <p:sldId id="268" r:id="rId16"/>
    <p:sldId id="278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86353" autoAdjust="0"/>
  </p:normalViewPr>
  <p:slideViewPr>
    <p:cSldViewPr>
      <p:cViewPr varScale="1">
        <p:scale>
          <a:sx n="55" d="100"/>
          <a:sy n="55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3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90E021-B587-4A30-93BB-BBD88300FC8B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3BCA2-D0DE-4218-B432-C5BC2210F19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7038536" cy="2301240"/>
          </a:xfrm>
        </p:spPr>
        <p:txBody>
          <a:bodyPr>
            <a:normAutofit/>
          </a:bodyPr>
          <a:lstStyle/>
          <a:p>
            <a:r>
              <a:rPr lang="pt-PT" sz="6600" dirty="0" err="1" smtClean="0"/>
              <a:t>Interferometria</a:t>
            </a:r>
            <a:r>
              <a:rPr lang="pt-PT" sz="6600" dirty="0" smtClean="0"/>
              <a:t> </a:t>
            </a:r>
            <a:r>
              <a:rPr lang="pt-PT" sz="6600" dirty="0" err="1" smtClean="0"/>
              <a:t>holográfica</a:t>
            </a:r>
            <a:endParaRPr lang="pt-PT" sz="6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05400" y="3886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realizado por: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Carlos Oliveira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Daniela Lopes</a:t>
            </a: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Maria Vieira</a:t>
            </a: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José Nuno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81600" y="5486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Coordenado por:</a:t>
            </a:r>
          </a:p>
          <a:p>
            <a:r>
              <a:rPr lang="pt-PT" dirty="0" smtClean="0"/>
              <a:t>Miguel </a:t>
            </a:r>
            <a:r>
              <a:rPr lang="pt-PT" dirty="0" smtClean="0"/>
              <a:t>Miranda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2971800" y="5867400"/>
            <a:ext cx="1600200" cy="68580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Triângulo isósceles 52"/>
          <p:cNvSpPr/>
          <p:nvPr/>
        </p:nvSpPr>
        <p:spPr>
          <a:xfrm rot="19033766">
            <a:off x="3024360" y="3646537"/>
            <a:ext cx="609600" cy="1066800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7391400" y="0"/>
            <a:ext cx="685800" cy="6858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7543800" y="1905000"/>
            <a:ext cx="533400" cy="5334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1219200" y="1828800"/>
            <a:ext cx="685800" cy="6858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12"/>
          <p:cNvCxnSpPr>
            <a:stCxn id="57" idx="1"/>
          </p:cNvCxnSpPr>
          <p:nvPr/>
        </p:nvCxnSpPr>
        <p:spPr>
          <a:xfrm>
            <a:off x="2852737" y="280195"/>
            <a:ext cx="4919663" cy="24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rot="5400000">
            <a:off x="6858000" y="12192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1600200" y="2133600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 rot="2922559">
            <a:off x="2344097" y="3364275"/>
            <a:ext cx="776287" cy="303212"/>
            <a:chOff x="1968" y="2160"/>
            <a:chExt cx="489" cy="191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 rot="5400000">
              <a:off x="2016" y="2112"/>
              <a:ext cx="191" cy="288"/>
            </a:xfrm>
            <a:prstGeom prst="can">
              <a:avLst>
                <a:gd name="adj" fmla="val 11428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 rot="5400000">
              <a:off x="2220" y="2208"/>
              <a:ext cx="143" cy="96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rot="5400000">
              <a:off x="2336" y="2207"/>
              <a:ext cx="96" cy="96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 rot="5400000">
              <a:off x="2417" y="2240"/>
              <a:ext cx="52" cy="29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5" name="Fluxograma: E/S de Dados 34"/>
          <p:cNvSpPr/>
          <p:nvPr/>
        </p:nvSpPr>
        <p:spPr>
          <a:xfrm>
            <a:off x="3276600" y="4267200"/>
            <a:ext cx="1295400" cy="838200"/>
          </a:xfrm>
          <a:prstGeom prst="flowChartInputOutpu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3886200" y="2362200"/>
            <a:ext cx="684213" cy="914400"/>
          </a:xfrm>
          <a:prstGeom prst="can">
            <a:avLst>
              <a:gd name="adj" fmla="val 23563"/>
            </a:avLst>
          </a:prstGeom>
          <a:solidFill>
            <a:srgbClr val="A80404">
              <a:alpha val="3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PT" dirty="0" smtClean="0"/>
              <a:t>Super</a:t>
            </a:r>
          </a:p>
          <a:p>
            <a:r>
              <a:rPr lang="pt-PT" dirty="0" err="1" smtClean="0"/>
              <a:t>Bock</a:t>
            </a:r>
            <a:endParaRPr lang="pt-PT" dirty="0" smtClean="0"/>
          </a:p>
        </p:txBody>
      </p:sp>
      <p:cxnSp>
        <p:nvCxnSpPr>
          <p:cNvPr id="48" name="Conexão recta 47"/>
          <p:cNvCxnSpPr/>
          <p:nvPr/>
        </p:nvCxnSpPr>
        <p:spPr>
          <a:xfrm rot="16200000" flipV="1">
            <a:off x="1491716" y="2240890"/>
            <a:ext cx="1074908" cy="891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4"/>
          <p:cNvSpPr>
            <a:spLocks noChangeArrowheads="1"/>
          </p:cNvSpPr>
          <p:nvPr/>
        </p:nvSpPr>
        <p:spPr bwMode="auto">
          <a:xfrm rot="5400000">
            <a:off x="1524000" y="-762000"/>
            <a:ext cx="457200" cy="2133600"/>
          </a:xfrm>
          <a:prstGeom prst="can">
            <a:avLst>
              <a:gd name="adj" fmla="val 30355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pt-PT" dirty="0"/>
              <a:t>LASER</a:t>
            </a:r>
          </a:p>
        </p:txBody>
      </p:sp>
      <p:sp>
        <p:nvSpPr>
          <p:cNvPr id="57" name="AutoShape 24"/>
          <p:cNvSpPr>
            <a:spLocks noChangeArrowheads="1"/>
          </p:cNvSpPr>
          <p:nvPr/>
        </p:nvSpPr>
        <p:spPr bwMode="auto">
          <a:xfrm rot="5400000">
            <a:off x="2746374" y="225426"/>
            <a:ext cx="103188" cy="109537"/>
          </a:xfrm>
          <a:prstGeom prst="can">
            <a:avLst>
              <a:gd name="adj" fmla="val 1338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pSp>
        <p:nvGrpSpPr>
          <p:cNvPr id="3" name="Grupo 40"/>
          <p:cNvGrpSpPr/>
          <p:nvPr/>
        </p:nvGrpSpPr>
        <p:grpSpPr>
          <a:xfrm>
            <a:off x="3581400" y="5943600"/>
            <a:ext cx="381000" cy="381000"/>
            <a:chOff x="3581400" y="5715000"/>
            <a:chExt cx="381000" cy="381000"/>
          </a:xfrm>
        </p:grpSpPr>
        <p:sp>
          <p:nvSpPr>
            <p:cNvPr id="37" name="Oval 36"/>
            <p:cNvSpPr/>
            <p:nvPr/>
          </p:nvSpPr>
          <p:spPr>
            <a:xfrm>
              <a:off x="3581400" y="5715000"/>
              <a:ext cx="381000" cy="38100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9" name="Oval 38"/>
            <p:cNvSpPr/>
            <p:nvPr/>
          </p:nvSpPr>
          <p:spPr>
            <a:xfrm>
              <a:off x="3733800" y="5791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2" name="Triângulo isósceles 41"/>
          <p:cNvSpPr/>
          <p:nvPr/>
        </p:nvSpPr>
        <p:spPr>
          <a:xfrm rot="1402904">
            <a:off x="3383109" y="4579750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Triângulo isósceles 42"/>
          <p:cNvSpPr/>
          <p:nvPr/>
        </p:nvSpPr>
        <p:spPr>
          <a:xfrm rot="21239421">
            <a:off x="4088741" y="4810488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Triângulo isósceles 43"/>
          <p:cNvSpPr/>
          <p:nvPr/>
        </p:nvSpPr>
        <p:spPr>
          <a:xfrm rot="517532">
            <a:off x="3881413" y="4813099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Triângulo isósceles 44"/>
          <p:cNvSpPr/>
          <p:nvPr/>
        </p:nvSpPr>
        <p:spPr>
          <a:xfrm rot="553633">
            <a:off x="3611708" y="4732152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6" name="Conexão recta 45"/>
          <p:cNvCxnSpPr/>
          <p:nvPr/>
        </p:nvCxnSpPr>
        <p:spPr>
          <a:xfrm rot="5400000" flipH="1" flipV="1">
            <a:off x="2718967" y="609601"/>
            <a:ext cx="405233" cy="22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cta 46"/>
          <p:cNvCxnSpPr/>
          <p:nvPr/>
        </p:nvCxnSpPr>
        <p:spPr>
          <a:xfrm rot="5400000">
            <a:off x="5829301" y="-138533"/>
            <a:ext cx="938633" cy="2386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4114800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Espelhos</a:t>
            </a:r>
          </a:p>
        </p:txBody>
      </p:sp>
      <p:cxnSp>
        <p:nvCxnSpPr>
          <p:cNvPr id="50" name="Conexão recta 49"/>
          <p:cNvCxnSpPr/>
          <p:nvPr/>
        </p:nvCxnSpPr>
        <p:spPr>
          <a:xfrm rot="10800000" flipV="1">
            <a:off x="6553200" y="2438400"/>
            <a:ext cx="990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5715000" y="2286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Divisor de feixe</a:t>
            </a:r>
          </a:p>
        </p:txBody>
      </p:sp>
      <p:cxnSp>
        <p:nvCxnSpPr>
          <p:cNvPr id="54" name="Conexão recta 53"/>
          <p:cNvCxnSpPr/>
          <p:nvPr/>
        </p:nvCxnSpPr>
        <p:spPr>
          <a:xfrm rot="10800000" flipV="1">
            <a:off x="1905001" y="3495974"/>
            <a:ext cx="606929" cy="27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4572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Objectiva de Microscópio</a:t>
            </a:r>
          </a:p>
        </p:txBody>
      </p:sp>
      <p:cxnSp>
        <p:nvCxnSpPr>
          <p:cNvPr id="58" name="Conexão recta 57"/>
          <p:cNvCxnSpPr/>
          <p:nvPr/>
        </p:nvCxnSpPr>
        <p:spPr>
          <a:xfrm>
            <a:off x="4419600" y="4724400"/>
            <a:ext cx="853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5257800" y="441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Placa </a:t>
            </a:r>
            <a:r>
              <a:rPr lang="pt-PT" dirty="0" err="1" smtClean="0"/>
              <a:t>Holográfica</a:t>
            </a:r>
            <a:endParaRPr lang="pt-PT" dirty="0"/>
          </a:p>
        </p:txBody>
      </p:sp>
      <p:cxnSp>
        <p:nvCxnSpPr>
          <p:cNvPr id="69" name="Conexão recta 68"/>
          <p:cNvCxnSpPr>
            <a:stCxn id="36" idx="4"/>
          </p:cNvCxnSpPr>
          <p:nvPr/>
        </p:nvCxnSpPr>
        <p:spPr>
          <a:xfrm>
            <a:off x="4570413" y="2819400"/>
            <a:ext cx="68738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>
            <a:off x="52578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Imagem do Objecto</a:t>
            </a:r>
            <a:endParaRPr lang="pt-PT" dirty="0"/>
          </a:p>
        </p:txBody>
      </p:sp>
      <p:cxnSp>
        <p:nvCxnSpPr>
          <p:cNvPr id="74" name="Conexão recta 73"/>
          <p:cNvCxnSpPr>
            <a:stCxn id="38" idx="6"/>
          </p:cNvCxnSpPr>
          <p:nvPr/>
        </p:nvCxnSpPr>
        <p:spPr>
          <a:xfrm>
            <a:off x="4572000" y="6210300"/>
            <a:ext cx="9906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/>
          <p:cNvSpPr txBox="1"/>
          <p:nvPr/>
        </p:nvSpPr>
        <p:spPr>
          <a:xfrm>
            <a:off x="55626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Observador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6200" y="6019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Reconstrução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pt-PT" dirty="0" smtClean="0"/>
              <a:t>Montagem e Visualização</a:t>
            </a:r>
            <a:endParaRPr lang="pt-PT" dirty="0"/>
          </a:p>
        </p:txBody>
      </p:sp>
      <p:pic>
        <p:nvPicPr>
          <p:cNvPr id="3" name="Imagem 2" descr="montagemnoesc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92567"/>
            <a:ext cx="7543800" cy="506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que é um holograma </a:t>
            </a:r>
            <a:r>
              <a:rPr lang="pt-PT" dirty="0" err="1" smtClean="0"/>
              <a:t>interferométrico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2209800"/>
            <a:ext cx="55626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PT" sz="2800" dirty="0" smtClean="0"/>
              <a:t>	Holograma resultante da produção de dois hologramas sobrepostos: o primeiro regista o objecto sem qualquer deformação, no segundo o objecto é ligeiramente deformado.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895601" cy="422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6000" dirty="0" smtClean="0"/>
              <a:t>Interferência</a:t>
            </a:r>
            <a:endParaRPr lang="pt-PT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6133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Base do fenómeno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14400" y="5257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Interferência construtiva</a:t>
            </a:r>
          </a:p>
          <a:p>
            <a:r>
              <a:rPr lang="pt-PT" sz="2200" dirty="0" smtClean="0"/>
              <a:t>d1= d2 + </a:t>
            </a:r>
            <a:r>
              <a:rPr lang="el-GR" sz="2200" dirty="0" smtClean="0"/>
              <a:t>λ</a:t>
            </a:r>
            <a:r>
              <a:rPr lang="pt-PT" sz="2200" dirty="0" smtClean="0"/>
              <a:t>n, n=0,1,2,3...</a:t>
            </a:r>
            <a:endParaRPr lang="pt-PT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53000" y="5257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Interferência destrutiva</a:t>
            </a:r>
          </a:p>
          <a:p>
            <a:r>
              <a:rPr lang="pt-PT" sz="2200" dirty="0" smtClean="0"/>
              <a:t>d1 = d2 + (</a:t>
            </a:r>
            <a:r>
              <a:rPr lang="el-GR" sz="2200" dirty="0" smtClean="0"/>
              <a:t>λ/2)</a:t>
            </a:r>
            <a:r>
              <a:rPr lang="pt-PT" sz="2200" dirty="0" smtClean="0"/>
              <a:t>n, n=1,3,5,7...</a:t>
            </a:r>
            <a:endParaRPr lang="pt-PT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62087"/>
            <a:ext cx="368928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Aplicações da </a:t>
            </a:r>
            <a:r>
              <a:rPr lang="pt-PT" dirty="0" err="1" smtClean="0"/>
              <a:t>interferometria</a:t>
            </a:r>
            <a:endParaRPr lang="pt-PT" dirty="0"/>
          </a:p>
        </p:txBody>
      </p:sp>
      <p:pic>
        <p:nvPicPr>
          <p:cNvPr id="2050" name="Picture 2" descr="http://omnis.if.ufrj.br/~coelho/DI/car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76800"/>
            <a:ext cx="3747837" cy="16954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2843879" cy="307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253900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lataruiped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4110314" cy="5135563"/>
          </a:xfrm>
        </p:spPr>
      </p:pic>
      <p:pic>
        <p:nvPicPr>
          <p:cNvPr id="5" name="Imagem 4" descr="latah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399" y="990600"/>
            <a:ext cx="3962401" cy="5172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Resultados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Obtivemos um holograma no qual estão registadas as deformações provocadas pela tensão do elástico na superfície da lata.</a:t>
            </a:r>
            <a:endParaRPr lang="pt-PT" sz="2400" dirty="0"/>
          </a:p>
        </p:txBody>
      </p:sp>
      <p:pic>
        <p:nvPicPr>
          <p:cNvPr id="5" name="Marcador de Posição de Conteúdo 4" descr="closeuplat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2268" y="1600200"/>
            <a:ext cx="35674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Conseguimos registar deformações da ordem dos </a:t>
            </a:r>
            <a:r>
              <a:rPr lang="pt-PT" dirty="0" err="1" smtClean="0"/>
              <a:t>nanómetros</a:t>
            </a:r>
            <a:r>
              <a:rPr lang="pt-PT" dirty="0" smtClean="0"/>
              <a:t> na superfície da lata.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Demonstra muita precisão.</a:t>
            </a:r>
          </a:p>
        </p:txBody>
      </p:sp>
      <p:pic>
        <p:nvPicPr>
          <p:cNvPr id="9" name="Marcador de Posição de Conteúdo 8" descr="closeupla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057400"/>
            <a:ext cx="4572000" cy="3651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Agradecimentos: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3400" y="15240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800" dirty="0" smtClean="0"/>
              <a:t> Universidade do Porto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/>
              <a:t> </a:t>
            </a:r>
            <a:r>
              <a:rPr lang="pt-PT" sz="2800" dirty="0" smtClean="0"/>
              <a:t>Escola de </a:t>
            </a:r>
            <a:r>
              <a:rPr lang="pt-PT" sz="2800" dirty="0" smtClean="0"/>
              <a:t>Física</a:t>
            </a:r>
          </a:p>
          <a:p>
            <a:pPr>
              <a:buFont typeface="Arial" pitchFamily="34" charset="0"/>
              <a:buChar char="•"/>
            </a:pPr>
            <a:r>
              <a:rPr lang="pt-PT" sz="2800" dirty="0" smtClean="0"/>
              <a:t> </a:t>
            </a:r>
            <a:r>
              <a:rPr lang="pt-PT" sz="2800" dirty="0" smtClean="0"/>
              <a:t>Departamento de Física</a:t>
            </a:r>
            <a:endParaRPr lang="pt-PT" sz="2800" dirty="0" smtClean="0"/>
          </a:p>
          <a:p>
            <a:pPr>
              <a:buFont typeface="Arial" pitchFamily="34" charset="0"/>
              <a:buChar char="•"/>
            </a:pPr>
            <a:r>
              <a:rPr lang="pt-PT" sz="2800" dirty="0" smtClean="0"/>
              <a:t> Ao nosso monitor Mestre Miranda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b="1" dirty="0"/>
              <a:t>Objectivo do projecto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524000"/>
            <a:ext cx="8991600" cy="5334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pt-PT" sz="2400" dirty="0"/>
              <a:t>Medir as deformações provocadas por um elástico numa lata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200" dirty="0"/>
              <a:t>Que deformações provoca o elástico na lata?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4038600"/>
            <a:ext cx="3657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200"/>
              <a:t>Será possível medi-las?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2400" b="1"/>
              <a:t>A Interferometria dá a resposta!</a:t>
            </a:r>
          </a:p>
        </p:txBody>
      </p:sp>
      <p:pic>
        <p:nvPicPr>
          <p:cNvPr id="9223" name="Picture 7" descr="dsc00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467600" cy="1371600"/>
          </a:xfrm>
        </p:spPr>
        <p:txBody>
          <a:bodyPr>
            <a:noAutofit/>
          </a:bodyPr>
          <a:lstStyle/>
          <a:p>
            <a:r>
              <a:rPr lang="pt-PT" sz="4800" b="1" i="1" dirty="0" smtClean="0"/>
              <a:t/>
            </a:r>
            <a:br>
              <a:rPr lang="pt-PT" sz="4800" b="1" i="1" dirty="0" smtClean="0"/>
            </a:br>
            <a:r>
              <a:rPr lang="pt-PT" sz="4800" b="1" i="1" dirty="0" smtClean="0"/>
              <a:t>Holografia</a:t>
            </a:r>
            <a:r>
              <a:rPr lang="pt-PT" sz="4800" dirty="0" smtClean="0"/>
              <a:t>  - O que é?</a:t>
            </a:r>
            <a:endParaRPr lang="pt-PT" sz="4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52578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endParaRPr lang="pt-PT" sz="2200" dirty="0" smtClean="0"/>
          </a:p>
          <a:p>
            <a:pPr marL="288000">
              <a:lnSpc>
                <a:spcPct val="150000"/>
              </a:lnSpc>
              <a:spcBef>
                <a:spcPts val="0"/>
              </a:spcBef>
            </a:pPr>
            <a:r>
              <a:rPr lang="pt-PT" sz="2200" dirty="0" smtClean="0"/>
              <a:t>Deriva </a:t>
            </a:r>
            <a:r>
              <a:rPr lang="pt-PT" sz="2200" dirty="0"/>
              <a:t>do grego </a:t>
            </a:r>
            <a:r>
              <a:rPr lang="pt-PT" sz="2200" i="1" dirty="0"/>
              <a:t>holos </a:t>
            </a:r>
            <a:r>
              <a:rPr lang="pt-PT" sz="2200" dirty="0"/>
              <a:t>(inteiro) e </a:t>
            </a:r>
            <a:r>
              <a:rPr lang="pt-PT" sz="2200" i="1" dirty="0"/>
              <a:t>graphos</a:t>
            </a:r>
            <a:r>
              <a:rPr lang="pt-PT" sz="2200" dirty="0"/>
              <a:t> (</a:t>
            </a:r>
            <a:r>
              <a:rPr lang="pt-PT" sz="2200" dirty="0" smtClean="0"/>
              <a:t>registo).</a:t>
            </a:r>
            <a:endParaRPr lang="pt-PT" sz="2200" dirty="0"/>
          </a:p>
          <a:p>
            <a:pPr marL="288000">
              <a:lnSpc>
                <a:spcPct val="150000"/>
              </a:lnSpc>
              <a:spcBef>
                <a:spcPts val="0"/>
              </a:spcBef>
            </a:pPr>
            <a:r>
              <a:rPr lang="pt-PT" sz="2200" dirty="0" smtClean="0"/>
              <a:t>É </a:t>
            </a:r>
            <a:r>
              <a:rPr lang="pt-PT" sz="2200" dirty="0"/>
              <a:t>uma forma de se registar ou apresentar uma imagem em três </a:t>
            </a:r>
            <a:r>
              <a:rPr lang="pt-PT" sz="2200" dirty="0" smtClean="0"/>
              <a:t>dimensões.</a:t>
            </a:r>
          </a:p>
          <a:p>
            <a:pPr marL="288000">
              <a:lnSpc>
                <a:spcPct val="150000"/>
              </a:lnSpc>
              <a:spcBef>
                <a:spcPts val="0"/>
              </a:spcBef>
            </a:pPr>
            <a:r>
              <a:rPr lang="pt-PT" sz="2200" dirty="0" smtClean="0"/>
              <a:t>1948  </a:t>
            </a:r>
            <a:r>
              <a:rPr lang="pt-PT" sz="2200" dirty="0" smtClean="0"/>
              <a:t>por Dennis </a:t>
            </a:r>
            <a:r>
              <a:rPr lang="pt-PT" sz="2200" dirty="0" err="1" smtClean="0"/>
              <a:t>Gabor</a:t>
            </a:r>
            <a:r>
              <a:rPr lang="pt-PT" sz="2200" dirty="0" smtClean="0"/>
              <a:t>.</a:t>
            </a:r>
            <a:endParaRPr lang="pt-PT" sz="2200" dirty="0" smtClean="0"/>
          </a:p>
          <a:p>
            <a:pPr marL="288000">
              <a:lnSpc>
                <a:spcPct val="150000"/>
              </a:lnSpc>
              <a:spcBef>
                <a:spcPts val="0"/>
              </a:spcBef>
            </a:pPr>
            <a:r>
              <a:rPr lang="pt-PT" sz="2200" dirty="0" smtClean="0"/>
              <a:t>A</a:t>
            </a:r>
            <a:r>
              <a:rPr lang="pt-PT" sz="2200" dirty="0" smtClean="0"/>
              <a:t>nálise </a:t>
            </a:r>
            <a:r>
              <a:rPr lang="pt-PT" sz="2200" dirty="0"/>
              <a:t>de materiais ou armazenamento de dados.</a:t>
            </a:r>
          </a:p>
        </p:txBody>
      </p:sp>
      <p:pic>
        <p:nvPicPr>
          <p:cNvPr id="4" name="Imagem 3" descr="gabor_dennis_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362200"/>
            <a:ext cx="3962400" cy="2799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/>
              <a:t>Em que consiste um holograma?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2209800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2200" dirty="0" smtClean="0"/>
          </a:p>
          <a:p>
            <a:pPr>
              <a:lnSpc>
                <a:spcPct val="150000"/>
              </a:lnSpc>
            </a:pPr>
            <a:r>
              <a:rPr lang="pt-PT" sz="2200" dirty="0" smtClean="0"/>
              <a:t>Uma fotografia regista apenas uma distribuição </a:t>
            </a:r>
            <a:r>
              <a:rPr lang="pt-PT" sz="2200" dirty="0"/>
              <a:t>de intensidade da </a:t>
            </a:r>
            <a:r>
              <a:rPr lang="pt-PT" sz="2200" dirty="0" smtClean="0"/>
              <a:t>frente </a:t>
            </a:r>
            <a:r>
              <a:rPr lang="pt-PT" sz="2200" dirty="0"/>
              <a:t>de onda da luz que incide no filme ou na chapa fotográfica.</a:t>
            </a:r>
            <a:r>
              <a:rPr lang="pt-PT" sz="2200" u="sng" dirty="0"/>
              <a:t> </a:t>
            </a:r>
            <a:endParaRPr lang="pt-PT" sz="2200" u="sng" dirty="0" smtClean="0"/>
          </a:p>
          <a:p>
            <a:pPr>
              <a:lnSpc>
                <a:spcPct val="150000"/>
              </a:lnSpc>
              <a:buNone/>
            </a:pPr>
            <a:endParaRPr lang="pt-PT" sz="2000" u="sng" dirty="0" smtClean="0"/>
          </a:p>
          <a:p>
            <a:pPr algn="ctr">
              <a:lnSpc>
                <a:spcPct val="150000"/>
              </a:lnSpc>
              <a:buNone/>
            </a:pPr>
            <a:endParaRPr lang="pt-PT" sz="2700" b="1" dirty="0" smtClean="0"/>
          </a:p>
          <a:p>
            <a:pPr algn="ctr">
              <a:lnSpc>
                <a:spcPct val="150000"/>
              </a:lnSpc>
              <a:buNone/>
            </a:pPr>
            <a:endParaRPr lang="pt-PT" sz="2000" dirty="0"/>
          </a:p>
        </p:txBody>
      </p:sp>
      <p:pic>
        <p:nvPicPr>
          <p:cNvPr id="4" name="Imagem 3" descr="star-wars-hol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380500"/>
            <a:ext cx="4159250" cy="3401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4800" y="4419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800" b="1" dirty="0" smtClean="0"/>
              <a:t>Mas tal não acontece com um holograma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pt-PT" dirty="0" smtClean="0"/>
              <a:t>Afinal o que é um Holograma?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1828800"/>
            <a:ext cx="57912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PT" sz="2200" dirty="0"/>
          </a:p>
          <a:p>
            <a:pPr marL="457200" indent="-457200" algn="just">
              <a:lnSpc>
                <a:spcPct val="160000"/>
              </a:lnSpc>
            </a:pPr>
            <a:r>
              <a:rPr lang="pt-PT" sz="2500" dirty="0" smtClean="0"/>
              <a:t>É o registo </a:t>
            </a:r>
            <a:r>
              <a:rPr lang="pt-PT" sz="2500" dirty="0"/>
              <a:t>numa placa holográfica do padrão de interferência resultante da sobreposição de duas ondas emanadas da mesma fonte luminosa, uma directa e outra reflectida pelo objecto a holografar que dá a ilusão de relevo, quando iluminado por um feixe de raios laser ou luz branca.</a:t>
            </a:r>
          </a:p>
        </p:txBody>
      </p:sp>
      <p:pic>
        <p:nvPicPr>
          <p:cNvPr id="4" name="Imagem 3" descr="hol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725" y="2438400"/>
            <a:ext cx="2428875" cy="3535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Laser de </a:t>
            </a:r>
            <a:r>
              <a:rPr lang="pt-PT" dirty="0" err="1" smtClean="0"/>
              <a:t>He-Ne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Feixe de luz monocromático, intenso e coerente.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Tubo selado com mistura de gases dentro e com espelhos nas extremidades (qualidade de reflexão)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Excitação dos átomos que circulam entre os espelhos 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Saída do tubo de luz coerente com um único comprimento de onda (633nm)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62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Vantagens da </a:t>
            </a:r>
            <a:r>
              <a:rPr lang="pt-PT" dirty="0" err="1" smtClean="0"/>
              <a:t>interferometria</a:t>
            </a:r>
            <a:r>
              <a:rPr lang="pt-PT" dirty="0" smtClean="0"/>
              <a:t> </a:t>
            </a:r>
            <a:r>
              <a:rPr lang="pt-PT" dirty="0" err="1" smtClean="0"/>
              <a:t>holográfica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200400"/>
            <a:ext cx="5334000" cy="2971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Processo não invasivo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Detecção de deformações da ordem dos 100 </a:t>
            </a:r>
            <a:r>
              <a:rPr lang="pt-PT" dirty="0" err="1" smtClean="0"/>
              <a:t>nm</a:t>
            </a: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90611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5162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Desvantagens da </a:t>
            </a:r>
            <a:r>
              <a:rPr lang="pt-PT" dirty="0" err="1" smtClean="0"/>
              <a:t>interferometria</a:t>
            </a:r>
            <a:r>
              <a:rPr lang="pt-PT" dirty="0" smtClean="0"/>
              <a:t> </a:t>
            </a:r>
            <a:r>
              <a:rPr lang="pt-PT" dirty="0" err="1" smtClean="0"/>
              <a:t>holográfica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438400"/>
            <a:ext cx="7467600" cy="3687763"/>
          </a:xfrm>
        </p:spPr>
        <p:txBody>
          <a:bodyPr/>
          <a:lstStyle/>
          <a:p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Ambiente escuro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Processo demorado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Tecnicamente difícil</a:t>
            </a: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riângulo isósceles 52"/>
          <p:cNvSpPr/>
          <p:nvPr/>
        </p:nvSpPr>
        <p:spPr>
          <a:xfrm rot="19033766">
            <a:off x="3024360" y="3646537"/>
            <a:ext cx="609600" cy="1066800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7391400" y="0"/>
            <a:ext cx="685800" cy="6858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7543800" y="1905000"/>
            <a:ext cx="533400" cy="533400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1219200" y="1828800"/>
            <a:ext cx="685800" cy="6858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12"/>
          <p:cNvCxnSpPr>
            <a:stCxn id="57" idx="1"/>
          </p:cNvCxnSpPr>
          <p:nvPr/>
        </p:nvCxnSpPr>
        <p:spPr>
          <a:xfrm>
            <a:off x="2852737" y="280195"/>
            <a:ext cx="4919663" cy="24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rot="5400000">
            <a:off x="6858000" y="12192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1600200" y="2133600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91400" y="4191000"/>
            <a:ext cx="685800" cy="6858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Conexão recta 22"/>
          <p:cNvCxnSpPr/>
          <p:nvPr/>
        </p:nvCxnSpPr>
        <p:spPr>
          <a:xfrm rot="5400000">
            <a:off x="6553200" y="3352800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 rot="2922559">
            <a:off x="2344097" y="3364275"/>
            <a:ext cx="776287" cy="303212"/>
            <a:chOff x="1968" y="2160"/>
            <a:chExt cx="489" cy="191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 rot="5400000">
              <a:off x="2016" y="2112"/>
              <a:ext cx="191" cy="288"/>
            </a:xfrm>
            <a:prstGeom prst="can">
              <a:avLst>
                <a:gd name="adj" fmla="val 11428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 rot="5400000">
              <a:off x="2220" y="2208"/>
              <a:ext cx="143" cy="96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rot="5400000">
              <a:off x="2336" y="2207"/>
              <a:ext cx="96" cy="96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 rot="5400000">
              <a:off x="2417" y="2240"/>
              <a:ext cx="52" cy="29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12627951">
            <a:off x="5661395" y="3531232"/>
            <a:ext cx="776287" cy="303212"/>
            <a:chOff x="1968" y="2160"/>
            <a:chExt cx="489" cy="191"/>
          </a:xfrm>
        </p:grpSpPr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 rot="5400000">
              <a:off x="2016" y="2112"/>
              <a:ext cx="191" cy="288"/>
            </a:xfrm>
            <a:prstGeom prst="can">
              <a:avLst>
                <a:gd name="adj" fmla="val 11428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 rot="5400000">
              <a:off x="2220" y="2208"/>
              <a:ext cx="143" cy="96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 rot="5400000">
              <a:off x="2336" y="2207"/>
              <a:ext cx="96" cy="96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 rot="5400000">
              <a:off x="2417" y="2240"/>
              <a:ext cx="52" cy="29"/>
            </a:xfrm>
            <a:prstGeom prst="can">
              <a:avLst>
                <a:gd name="adj" fmla="val 75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5" name="Fluxograma: E/S de Dados 34"/>
          <p:cNvSpPr/>
          <p:nvPr/>
        </p:nvSpPr>
        <p:spPr>
          <a:xfrm>
            <a:off x="3276600" y="4267200"/>
            <a:ext cx="1295400" cy="838200"/>
          </a:xfrm>
          <a:prstGeom prst="flowChartInputOutpu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3886200" y="2362200"/>
            <a:ext cx="684213" cy="914400"/>
          </a:xfrm>
          <a:prstGeom prst="can">
            <a:avLst>
              <a:gd name="adj" fmla="val 23563"/>
            </a:avLst>
          </a:prstGeom>
          <a:solidFill>
            <a:srgbClr val="A8040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PT" dirty="0" smtClean="0"/>
              <a:t>Super</a:t>
            </a:r>
          </a:p>
          <a:p>
            <a:r>
              <a:rPr lang="pt-PT" dirty="0" err="1" smtClean="0"/>
              <a:t>Bock</a:t>
            </a:r>
            <a:endParaRPr lang="pt-PT" dirty="0" smtClean="0"/>
          </a:p>
        </p:txBody>
      </p:sp>
      <p:cxnSp>
        <p:nvCxnSpPr>
          <p:cNvPr id="40" name="Conexão recta 39"/>
          <p:cNvCxnSpPr/>
          <p:nvPr/>
        </p:nvCxnSpPr>
        <p:spPr>
          <a:xfrm>
            <a:off x="6385179" y="3879355"/>
            <a:ext cx="1387220" cy="69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47"/>
          <p:cNvCxnSpPr/>
          <p:nvPr/>
        </p:nvCxnSpPr>
        <p:spPr>
          <a:xfrm rot="16200000" flipV="1">
            <a:off x="1491716" y="2240890"/>
            <a:ext cx="1074908" cy="891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iângulo isósceles 51"/>
          <p:cNvSpPr/>
          <p:nvPr/>
        </p:nvSpPr>
        <p:spPr>
          <a:xfrm rot="7295343">
            <a:off x="4957708" y="2666256"/>
            <a:ext cx="609600" cy="1066800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auto">
          <a:xfrm rot="5400000">
            <a:off x="1524000" y="-762000"/>
            <a:ext cx="457200" cy="2133600"/>
          </a:xfrm>
          <a:prstGeom prst="can">
            <a:avLst>
              <a:gd name="adj" fmla="val 30355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pt-PT" dirty="0"/>
              <a:t>LASER</a:t>
            </a:r>
          </a:p>
        </p:txBody>
      </p:sp>
      <p:sp>
        <p:nvSpPr>
          <p:cNvPr id="57" name="AutoShape 24"/>
          <p:cNvSpPr>
            <a:spLocks noChangeArrowheads="1"/>
          </p:cNvSpPr>
          <p:nvPr/>
        </p:nvSpPr>
        <p:spPr bwMode="auto">
          <a:xfrm rot="5400000">
            <a:off x="2746374" y="225426"/>
            <a:ext cx="103188" cy="109537"/>
          </a:xfrm>
          <a:prstGeom prst="can">
            <a:avLst>
              <a:gd name="adj" fmla="val 1338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0" name="Triângulo isósceles 59"/>
          <p:cNvSpPr/>
          <p:nvPr/>
        </p:nvSpPr>
        <p:spPr>
          <a:xfrm rot="1402904">
            <a:off x="3611708" y="2827151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Triângulo isósceles 60"/>
          <p:cNvSpPr/>
          <p:nvPr/>
        </p:nvSpPr>
        <p:spPr>
          <a:xfrm rot="21239421">
            <a:off x="4317340" y="3057889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Triângulo isósceles 61"/>
          <p:cNvSpPr/>
          <p:nvPr/>
        </p:nvSpPr>
        <p:spPr>
          <a:xfrm rot="21063416">
            <a:off x="3881209" y="3067106"/>
            <a:ext cx="319408" cy="941125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Triângulo isósceles 62"/>
          <p:cNvSpPr/>
          <p:nvPr/>
        </p:nvSpPr>
        <p:spPr>
          <a:xfrm rot="517532">
            <a:off x="4110012" y="3060500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Triângulo isósceles 63"/>
          <p:cNvSpPr/>
          <p:nvPr/>
        </p:nvSpPr>
        <p:spPr>
          <a:xfrm rot="553633">
            <a:off x="3840307" y="2979553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Triângulo isósceles 64"/>
          <p:cNvSpPr/>
          <p:nvPr/>
        </p:nvSpPr>
        <p:spPr>
          <a:xfrm rot="1018320">
            <a:off x="3698834" y="2980309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6" name="Triângulo isósceles 65"/>
          <p:cNvSpPr/>
          <p:nvPr/>
        </p:nvSpPr>
        <p:spPr>
          <a:xfrm rot="18346542">
            <a:off x="4687232" y="2867559"/>
            <a:ext cx="239873" cy="970409"/>
          </a:xfrm>
          <a:prstGeom prst="triangle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68" name="Conexão recta 67"/>
          <p:cNvCxnSpPr>
            <a:stCxn id="11" idx="7"/>
          </p:cNvCxnSpPr>
          <p:nvPr/>
        </p:nvCxnSpPr>
        <p:spPr>
          <a:xfrm rot="5400000" flipH="1" flipV="1">
            <a:off x="2718967" y="609601"/>
            <a:ext cx="405233" cy="22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cta 69"/>
          <p:cNvCxnSpPr>
            <a:stCxn id="9" idx="3"/>
          </p:cNvCxnSpPr>
          <p:nvPr/>
        </p:nvCxnSpPr>
        <p:spPr>
          <a:xfrm rot="5400000">
            <a:off x="5829301" y="-138533"/>
            <a:ext cx="938633" cy="2386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>
            <a:off x="4114800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Espelhos</a:t>
            </a:r>
          </a:p>
        </p:txBody>
      </p:sp>
      <p:cxnSp>
        <p:nvCxnSpPr>
          <p:cNvPr id="76" name="Conexão recta 75"/>
          <p:cNvCxnSpPr/>
          <p:nvPr/>
        </p:nvCxnSpPr>
        <p:spPr>
          <a:xfrm rot="10800000" flipV="1">
            <a:off x="6553200" y="2438400"/>
            <a:ext cx="990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5715000" y="2286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Divisor de feixe</a:t>
            </a:r>
          </a:p>
        </p:txBody>
      </p:sp>
      <p:cxnSp>
        <p:nvCxnSpPr>
          <p:cNvPr id="79" name="Conexão recta 78"/>
          <p:cNvCxnSpPr>
            <a:stCxn id="35" idx="3"/>
          </p:cNvCxnSpPr>
          <p:nvPr/>
        </p:nvCxnSpPr>
        <p:spPr>
          <a:xfrm rot="16200000" flipH="1">
            <a:off x="3421380" y="5478780"/>
            <a:ext cx="762000" cy="15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3352800" y="586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Placa </a:t>
            </a:r>
            <a:r>
              <a:rPr lang="pt-PT" dirty="0" err="1" smtClean="0"/>
              <a:t>Holográfica</a:t>
            </a:r>
            <a:endParaRPr lang="pt-PT" dirty="0"/>
          </a:p>
        </p:txBody>
      </p:sp>
      <p:cxnSp>
        <p:nvCxnSpPr>
          <p:cNvPr id="83" name="Conexão recta 82"/>
          <p:cNvCxnSpPr>
            <a:stCxn id="26" idx="4"/>
            <a:endCxn id="84" idx="3"/>
          </p:cNvCxnSpPr>
          <p:nvPr/>
        </p:nvCxnSpPr>
        <p:spPr>
          <a:xfrm rot="10800000" flipV="1">
            <a:off x="1905001" y="3495974"/>
            <a:ext cx="606929" cy="27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/>
          <p:cNvSpPr txBox="1"/>
          <p:nvPr/>
        </p:nvSpPr>
        <p:spPr>
          <a:xfrm>
            <a:off x="4572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Objectiva de Microscópio</a:t>
            </a:r>
          </a:p>
        </p:txBody>
      </p:sp>
      <p:cxnSp>
        <p:nvCxnSpPr>
          <p:cNvPr id="89" name="Conexão recta 88"/>
          <p:cNvCxnSpPr/>
          <p:nvPr/>
        </p:nvCxnSpPr>
        <p:spPr>
          <a:xfrm rot="16200000" flipH="1">
            <a:off x="5789865" y="4189665"/>
            <a:ext cx="609600" cy="2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/>
          <p:cNvSpPr txBox="1"/>
          <p:nvPr/>
        </p:nvSpPr>
        <p:spPr>
          <a:xfrm>
            <a:off x="54102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Objectiva de Microscópio</a:t>
            </a:r>
          </a:p>
        </p:txBody>
      </p:sp>
      <p:cxnSp>
        <p:nvCxnSpPr>
          <p:cNvPr id="93" name="Conexão recta 92"/>
          <p:cNvCxnSpPr/>
          <p:nvPr/>
        </p:nvCxnSpPr>
        <p:spPr>
          <a:xfrm rot="10800000">
            <a:off x="3505200" y="25146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259080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Objecto</a:t>
            </a:r>
            <a:endParaRPr lang="pt-PT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7010400" y="5892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Registo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303</TotalTime>
  <Words>390</Words>
  <Application>Microsoft Office PowerPoint</Application>
  <PresentationFormat>Apresentação no Ecrã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Técnica</vt:lpstr>
      <vt:lpstr>Interferometria holográfica</vt:lpstr>
      <vt:lpstr>Objectivo do projecto</vt:lpstr>
      <vt:lpstr> Holografia  - O que é?</vt:lpstr>
      <vt:lpstr>Em que consiste um holograma?</vt:lpstr>
      <vt:lpstr>Afinal o que é um Holograma?</vt:lpstr>
      <vt:lpstr>Laser de He-Ne</vt:lpstr>
      <vt:lpstr>Vantagens da interferometria holográfica</vt:lpstr>
      <vt:lpstr>Desvantagens da interferometria holográfica</vt:lpstr>
      <vt:lpstr>Diapositivo 9</vt:lpstr>
      <vt:lpstr>Diapositivo 10</vt:lpstr>
      <vt:lpstr>Montagem e Visualização</vt:lpstr>
      <vt:lpstr>O que é um holograma interferométrico?</vt:lpstr>
      <vt:lpstr>Interferência</vt:lpstr>
      <vt:lpstr>Base do fenómeno</vt:lpstr>
      <vt:lpstr>Aplicações da interferometria</vt:lpstr>
      <vt:lpstr>Diapositivo 16</vt:lpstr>
      <vt:lpstr>Resultados</vt:lpstr>
      <vt:lpstr>Conclusões</vt:lpstr>
      <vt:lpstr>Agradecimentos:</vt:lpstr>
    </vt:vector>
  </TitlesOfParts>
  <Company>Faculdade Ciências Universidade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Interferometria holográfica</dc:title>
  <dc:creator>convidado012</dc:creator>
  <cp:lastModifiedBy>Nome de utilizador</cp:lastModifiedBy>
  <cp:revision>39</cp:revision>
  <dcterms:created xsi:type="dcterms:W3CDTF">2010-09-02T15:54:23Z</dcterms:created>
  <dcterms:modified xsi:type="dcterms:W3CDTF">2010-09-03T12:59:29Z</dcterms:modified>
</cp:coreProperties>
</file>